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79" r:id="rId1"/>
  </p:sldMasterIdLst>
  <p:notesMasterIdLst>
    <p:notesMasterId r:id="rId18"/>
  </p:notesMasterIdLst>
  <p:sldIdLst>
    <p:sldId id="259" r:id="rId2"/>
    <p:sldId id="258" r:id="rId3"/>
    <p:sldId id="262" r:id="rId4"/>
    <p:sldId id="261" r:id="rId5"/>
    <p:sldId id="264" r:id="rId6"/>
    <p:sldId id="266" r:id="rId7"/>
    <p:sldId id="268" r:id="rId8"/>
    <p:sldId id="269" r:id="rId9"/>
    <p:sldId id="270" r:id="rId10"/>
    <p:sldId id="272" r:id="rId11"/>
    <p:sldId id="271" r:id="rId12"/>
    <p:sldId id="273" r:id="rId13"/>
    <p:sldId id="279" r:id="rId14"/>
    <p:sldId id="275" r:id="rId15"/>
    <p:sldId id="276" r:id="rId16"/>
    <p:sldId id="277" r:id="rId17"/>
  </p:sldIdLst>
  <p:sldSz cx="12192000" cy="6858000"/>
  <p:notesSz cx="6888163" cy="100203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>
        <p:scale>
          <a:sx n="61" d="100"/>
          <a:sy n="61" d="100"/>
        </p:scale>
        <p:origin x="-888" y="-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C82C649B-9683-4E1E-8D60-AED68F2F74A1}" type="datetimeFigureOut">
              <a:rPr lang="cs-CZ"/>
              <a:pPr/>
              <a:t>5. 9. 2017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9E61C9C3-D9BC-473D-A122-6270E0C7837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510974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1C9C3-D9BC-473D-A122-6270E0C7837B}" type="slidenum">
              <a:rPr lang="cs-CZ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371985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1C9C3-D9BC-473D-A122-6270E0C7837B}" type="slidenum">
              <a:rPr lang="cs-CZ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963919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1C9C3-D9BC-473D-A122-6270E0C7837B}" type="slidenum">
              <a:rPr lang="cs-CZ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166540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1C9C3-D9BC-473D-A122-6270E0C7837B}" type="slidenum">
              <a:rPr lang="cs-CZ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8321486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1C9C3-D9BC-473D-A122-6270E0C7837B}" type="slidenum">
              <a:rPr lang="cs-CZ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5150392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1C9C3-D9BC-473D-A122-6270E0C7837B}" type="slidenum">
              <a:rPr lang="cs-CZ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479443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1C9C3-D9BC-473D-A122-6270E0C7837B}" type="slidenum">
              <a:rPr lang="cs-CZ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862413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1C9C3-D9BC-473D-A122-6270E0C7837B}" type="slidenum">
              <a:rPr lang="cs-CZ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08032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1C9C3-D9BC-473D-A122-6270E0C7837B}" type="slidenum">
              <a:rPr lang="cs-CZ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167742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1C9C3-D9BC-473D-A122-6270E0C7837B}" type="slidenum">
              <a:rPr lang="cs-CZ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95734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1C9C3-D9BC-473D-A122-6270E0C7837B}" type="slidenum">
              <a:rPr lang="cs-CZ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558470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1C9C3-D9BC-473D-A122-6270E0C7837B}" type="slidenum">
              <a:rPr lang="cs-CZ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667394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1C9C3-D9BC-473D-A122-6270E0C7837B}" type="slidenum">
              <a:rPr lang="cs-CZ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384996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1C9C3-D9BC-473D-A122-6270E0C7837B}" type="slidenum">
              <a:rPr lang="cs-CZ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708946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1C9C3-D9BC-473D-A122-6270E0C7837B}" type="slidenum">
              <a:rPr lang="cs-CZ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673293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pPr/>
              <a:t>5. 9. 2017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2D58ADA-DDE5-40A5-9BF1-B0BC81F4C7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023403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pPr/>
              <a:t>5. 9. 2017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2D58ADA-DDE5-40A5-9BF1-B0BC81F4C7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4265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pPr/>
              <a:t>5. 9. 2017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2D58ADA-DDE5-40A5-9BF1-B0BC81F4C7C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955187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dirty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pPr/>
              <a:t>5. 9. 2017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2D58ADA-DDE5-40A5-9BF1-B0BC81F4C7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613165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dirty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pPr/>
              <a:t>5. 9. 2017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2D58ADA-DDE5-40A5-9BF1-B0BC81F4C7C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713616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dirty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pPr/>
              <a:t>5. 9. 2017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2D58ADA-DDE5-40A5-9BF1-B0BC81F4C7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916733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pPr/>
              <a:t>5. 9. 2017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915637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pPr/>
              <a:t>5. 9. 2017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870512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pPr/>
              <a:t>5. 9. 2017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242193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pPr/>
              <a:t>5. 9. 2017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2D58ADA-DDE5-40A5-9BF1-B0BC81F4C7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168324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pPr/>
              <a:t>5. 9. 2017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2D58ADA-DDE5-40A5-9BF1-B0BC81F4C7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359434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pPr/>
              <a:t>5. 9. 2017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2D58ADA-DDE5-40A5-9BF1-B0BC81F4C7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708583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pPr/>
              <a:t>5. 9. 2017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58192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pPr/>
              <a:t>5. 9. 2017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121037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pPr/>
              <a:t>5. 9. 2017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829388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pPr/>
              <a:t>5. 9. 2017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2D58ADA-DDE5-40A5-9BF1-B0BC81F4C7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759955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pPr/>
              <a:t>5. 9. 2017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2D58ADA-DDE5-40A5-9BF1-B0BC81F4C7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756733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chdfrantisek@seznam.cz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2664" y="219075"/>
            <a:ext cx="12453938" cy="2183162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solidFill>
                  <a:srgbClr val="31B4E6"/>
                </a:solidFill>
                <a:latin typeface="Times New Roman"/>
              </a:rPr>
              <a:t>Dovolte nám, abychom </a:t>
            </a:r>
            <a:r>
              <a:rPr lang="cs-CZ" sz="4000" dirty="0" smtClean="0">
                <a:solidFill>
                  <a:srgbClr val="31B4E6"/>
                </a:solidFill>
                <a:latin typeface="Times New Roman"/>
              </a:rPr>
              <a:t>Vám představili</a:t>
            </a:r>
            <a:r>
              <a:rPr lang="cs-CZ" sz="4000" dirty="0">
                <a:latin typeface="Times New Roman"/>
              </a:rPr>
              <a:t> </a:t>
            </a:r>
            <a:r>
              <a:rPr lang="cs-CZ" sz="4000" b="1" dirty="0" smtClean="0">
                <a:solidFill>
                  <a:srgbClr val="333333"/>
                </a:solidFill>
                <a:latin typeface="Times New Roman"/>
              </a:rPr>
              <a:t>Domov</a:t>
            </a:r>
            <a:br>
              <a:rPr lang="cs-CZ" sz="4000" b="1" dirty="0" smtClean="0">
                <a:solidFill>
                  <a:srgbClr val="333333"/>
                </a:solidFill>
                <a:latin typeface="Times New Roman"/>
              </a:rPr>
            </a:br>
            <a:r>
              <a:rPr lang="cs-CZ" sz="4000" b="1" dirty="0" smtClean="0">
                <a:solidFill>
                  <a:srgbClr val="333333"/>
                </a:solidFill>
                <a:latin typeface="Times New Roman"/>
              </a:rPr>
              <a:t> </a:t>
            </a:r>
            <a:r>
              <a:rPr lang="cs-CZ" sz="4000" b="1" dirty="0">
                <a:solidFill>
                  <a:srgbClr val="333333"/>
                </a:solidFill>
                <a:latin typeface="Times New Roman"/>
              </a:rPr>
              <a:t>pokojného stáří sv. Františka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29713" y="1590675"/>
            <a:ext cx="8756860" cy="516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733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17418" y="238125"/>
            <a:ext cx="6425332" cy="1872904"/>
          </a:xfrm>
        </p:spPr>
        <p:txBody>
          <a:bodyPr>
            <a:normAutofit/>
          </a:bodyPr>
          <a:lstStyle/>
          <a:p>
            <a:pPr algn="ctr"/>
            <a:r>
              <a:rPr lang="cs-CZ" sz="4000" u="sng" dirty="0">
                <a:solidFill>
                  <a:srgbClr val="000000"/>
                </a:solidFill>
                <a:latin typeface="Times New Roman"/>
              </a:rPr>
              <a:t>Stravování domova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21120" y="1724025"/>
            <a:ext cx="6221104" cy="4290977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cs-CZ" sz="3600" dirty="0" smtClean="0">
                <a:latin typeface="Times New Roman"/>
              </a:rPr>
              <a:t>Klientům </a:t>
            </a:r>
            <a:r>
              <a:rPr lang="cs-CZ" sz="3600" dirty="0">
                <a:latin typeface="Times New Roman"/>
              </a:rPr>
              <a:t>zajišťujeme celodenní stravování formou studené a teplé kuchyně - snídani, oběd, odpolední svačinu a večeři.</a:t>
            </a:r>
          </a:p>
          <a:p>
            <a:pPr marL="0" indent="0">
              <a:buNone/>
            </a:pPr>
            <a:endParaRPr lang="cs-CZ" sz="3600" dirty="0">
              <a:latin typeface="Times New Roman"/>
            </a:endParaRPr>
          </a:p>
          <a:p>
            <a:r>
              <a:rPr lang="cs-CZ" sz="3600" dirty="0" smtClean="0">
                <a:latin typeface="Times New Roman"/>
              </a:rPr>
              <a:t>Klienti </a:t>
            </a:r>
            <a:r>
              <a:rPr lang="cs-CZ" sz="3600" dirty="0">
                <a:latin typeface="Times New Roman"/>
              </a:rPr>
              <a:t>D</a:t>
            </a:r>
            <a:r>
              <a:rPr lang="cs-CZ" sz="3600" dirty="0" smtClean="0">
                <a:latin typeface="Times New Roman"/>
              </a:rPr>
              <a:t>omova </a:t>
            </a:r>
            <a:r>
              <a:rPr lang="cs-CZ" sz="3600" dirty="0">
                <a:latin typeface="Times New Roman"/>
              </a:rPr>
              <a:t>se mohou stravovat ve společné jídelně v přízemí nebo na svém pokoji.</a:t>
            </a:r>
          </a:p>
          <a:p>
            <a:pPr marL="0" indent="0">
              <a:buNone/>
            </a:pPr>
            <a:endParaRPr lang="cs-CZ" sz="3600" dirty="0">
              <a:latin typeface="Times New Roman"/>
            </a:endParaRPr>
          </a:p>
          <a:p>
            <a:r>
              <a:rPr lang="cs-CZ" sz="3600" dirty="0">
                <a:solidFill>
                  <a:srgbClr val="333333"/>
                </a:solidFill>
                <a:latin typeface="Times New Roman"/>
              </a:rPr>
              <a:t>Každý </a:t>
            </a:r>
            <a:r>
              <a:rPr lang="cs-CZ" sz="3600" dirty="0" smtClean="0">
                <a:solidFill>
                  <a:srgbClr val="333333"/>
                </a:solidFill>
                <a:latin typeface="Times New Roman"/>
              </a:rPr>
              <a:t>klient </a:t>
            </a:r>
            <a:r>
              <a:rPr lang="cs-CZ" sz="3600" dirty="0">
                <a:solidFill>
                  <a:srgbClr val="333333"/>
                </a:solidFill>
                <a:latin typeface="Times New Roman"/>
              </a:rPr>
              <a:t>se může rozhodnout, zda bude odebírat společnou stravu, nebo je schopen připravit si jídlo sám ve svém pokoji (lze obě možnosti kombinovat).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8100" y="13245"/>
            <a:ext cx="5329238" cy="684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404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81861" y="76200"/>
            <a:ext cx="8911687" cy="128089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0000"/>
                </a:solidFill>
                <a:latin typeface="Times New Roman"/>
              </a:rPr>
              <a:t>Jídelna a kuchyně, kde pro vás připravujeme snídaně, odpolední svačiny a večeře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11141" y="1369934"/>
            <a:ext cx="4145398" cy="552647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56539" y="1331521"/>
            <a:ext cx="4174897" cy="5564892"/>
          </a:xfrm>
          <a:prstGeom prst="rect">
            <a:avLst/>
          </a:prstGeom>
        </p:spPr>
      </p:pic>
      <p:pic>
        <p:nvPicPr>
          <p:cNvPr id="1026" name="Picture 2" descr="https://scontent-vie1-1.xx.fbcdn.net/v/t34.0-12/15281100_1473032816044555_593775838_n.jpg?oh=c88bb64a312b27a8df4857fc3ce3e0f2&amp;oe=5843CDC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79016"/>
            <a:ext cx="4138047" cy="551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370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1506" y="114300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cs-CZ" sz="5400" u="sng" dirty="0" smtClean="0">
                <a:solidFill>
                  <a:srgbClr val="000000"/>
                </a:solidFill>
                <a:latin typeface="Times New Roman"/>
              </a:rPr>
              <a:t>Pohybové </a:t>
            </a:r>
            <a:r>
              <a:rPr lang="cs-CZ" sz="5400" u="sng" dirty="0" err="1" smtClean="0">
                <a:solidFill>
                  <a:srgbClr val="000000"/>
                </a:solidFill>
                <a:latin typeface="Times New Roman"/>
              </a:rPr>
              <a:t>civčení</a:t>
            </a:r>
            <a:endParaRPr lang="cs-CZ" sz="5400" u="sng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4475" y="1190625"/>
            <a:ext cx="4245536" cy="565804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60078" y="1181100"/>
            <a:ext cx="4255597" cy="567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00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6424" y="149225"/>
            <a:ext cx="8751887" cy="656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148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27650" y="352425"/>
            <a:ext cx="6315737" cy="5432783"/>
          </a:xfrm>
        </p:spPr>
        <p:txBody>
          <a:bodyPr>
            <a:noAutofit/>
          </a:bodyPr>
          <a:lstStyle/>
          <a:p>
            <a:r>
              <a:rPr lang="cs-CZ" sz="6000" dirty="0">
                <a:solidFill>
                  <a:srgbClr val="000000"/>
                </a:solidFill>
                <a:latin typeface="Times New Roman"/>
              </a:rPr>
              <a:t>Používáme nejrůznější pomůcky, například tento </a:t>
            </a:r>
            <a:r>
              <a:rPr lang="cs-CZ" sz="6000" dirty="0" smtClean="0">
                <a:solidFill>
                  <a:srgbClr val="000000"/>
                </a:solidFill>
                <a:latin typeface="Times New Roman"/>
              </a:rPr>
              <a:t>elektrický </a:t>
            </a:r>
            <a:r>
              <a:rPr lang="cs-CZ" sz="6000" dirty="0">
                <a:solidFill>
                  <a:srgbClr val="000000"/>
                </a:solidFill>
                <a:latin typeface="Times New Roman"/>
              </a:rPr>
              <a:t>zvedák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947" y="0"/>
            <a:ext cx="5142375" cy="685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22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26078" y="0"/>
            <a:ext cx="8911687" cy="1280890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000000"/>
                </a:solidFill>
                <a:latin typeface="Times New Roman"/>
              </a:rPr>
              <a:t>Zde se staráme o vaše prádlo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7154" y="786680"/>
            <a:ext cx="8081061" cy="606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314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2562" y="142875"/>
            <a:ext cx="8911687" cy="1280890"/>
          </a:xfrm>
        </p:spPr>
        <p:txBody>
          <a:bodyPr>
            <a:noAutofit/>
          </a:bodyPr>
          <a:lstStyle/>
          <a:p>
            <a:r>
              <a:rPr lang="cs-CZ" sz="4000" dirty="0">
                <a:solidFill>
                  <a:srgbClr val="000000"/>
                </a:solidFill>
                <a:latin typeface="Times New Roman"/>
              </a:rPr>
              <a:t>Náš </a:t>
            </a:r>
            <a:r>
              <a:rPr lang="cs-CZ" sz="4000" dirty="0" smtClean="0">
                <a:solidFill>
                  <a:srgbClr val="000000"/>
                </a:solidFill>
                <a:latin typeface="Times New Roman"/>
              </a:rPr>
              <a:t>Domov </a:t>
            </a:r>
            <a:r>
              <a:rPr lang="cs-CZ" sz="4000" dirty="0">
                <a:solidFill>
                  <a:srgbClr val="000000"/>
                </a:solidFill>
                <a:latin typeface="Times New Roman"/>
              </a:rPr>
              <a:t>také nabízí různé možnosti využití volného času </a:t>
            </a:r>
            <a:r>
              <a:rPr lang="cs-CZ" sz="4000" dirty="0" smtClean="0">
                <a:solidFill>
                  <a:srgbClr val="000000"/>
                </a:solidFill>
                <a:latin typeface="Times New Roman"/>
              </a:rPr>
              <a:t>klientů </a:t>
            </a:r>
            <a:r>
              <a:rPr lang="cs-CZ" sz="4000" dirty="0">
                <a:solidFill>
                  <a:srgbClr val="000000"/>
                </a:solidFill>
                <a:latin typeface="Times New Roman"/>
              </a:rPr>
              <a:t>a také pořádáme pravidelné kulturní a společenské akce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46891" y="2089793"/>
            <a:ext cx="6350994" cy="476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934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3418" y="346505"/>
            <a:ext cx="5943007" cy="6449583"/>
          </a:xfrm>
        </p:spPr>
        <p:txBody>
          <a:bodyPr>
            <a:normAutofit fontScale="90000"/>
          </a:bodyPr>
          <a:lstStyle/>
          <a:p>
            <a:r>
              <a:rPr lang="cs-CZ" sz="4000" dirty="0">
                <a:solidFill>
                  <a:srgbClr val="31B4E6"/>
                </a:solidFill>
                <a:latin typeface="Times New Roman"/>
              </a:rPr>
              <a:t>Najdete nás na ulici</a:t>
            </a:r>
            <a:r>
              <a:rPr lang="cs-CZ" sz="4000" dirty="0">
                <a:latin typeface="Times New Roman"/>
              </a:rPr>
              <a:t> </a:t>
            </a:r>
            <a:r>
              <a:rPr lang="cs-CZ" sz="4000" dirty="0">
                <a:solidFill>
                  <a:srgbClr val="333333"/>
                </a:solidFill>
                <a:latin typeface="Times New Roman"/>
              </a:rPr>
              <a:t>Farská 301,ve Starém Bohumíně</a:t>
            </a:r>
            <a:r>
              <a:rPr lang="cs-CZ" sz="4000" dirty="0">
                <a:solidFill>
                  <a:srgbClr val="178DBB"/>
                </a:solidFill>
                <a:latin typeface="Times New Roman"/>
              </a:rPr>
              <a:t> </a:t>
            </a:r>
            <a:r>
              <a:rPr lang="cs-CZ" dirty="0">
                <a:solidFill>
                  <a:schemeClr val="tx1"/>
                </a:solidFill>
                <a:latin typeface="Century Gothic"/>
              </a:rPr>
              <a:t/>
            </a:r>
            <a:br>
              <a:rPr lang="cs-CZ" dirty="0">
                <a:solidFill>
                  <a:schemeClr val="tx1"/>
                </a:solidFill>
                <a:latin typeface="Century Gothic"/>
              </a:rPr>
            </a:br>
            <a:r>
              <a:rPr lang="cs-CZ" dirty="0">
                <a:solidFill>
                  <a:schemeClr val="tx1"/>
                </a:solidFill>
                <a:latin typeface="Century Gothic"/>
              </a:rPr>
              <a:t/>
            </a:r>
            <a:br>
              <a:rPr lang="cs-CZ" dirty="0">
                <a:solidFill>
                  <a:schemeClr val="tx1"/>
                </a:solidFill>
                <a:latin typeface="Century Gothic"/>
              </a:rPr>
            </a:br>
            <a:r>
              <a:rPr lang="cs-CZ" sz="4000" dirty="0">
                <a:solidFill>
                  <a:srgbClr val="31B4E6"/>
                </a:solidFill>
                <a:latin typeface="Times New Roman"/>
              </a:rPr>
              <a:t>Tel. číslo:</a:t>
            </a:r>
            <a:r>
              <a:rPr lang="cs-CZ" sz="4000" dirty="0">
                <a:solidFill>
                  <a:srgbClr val="178DBB"/>
                </a:solidFill>
                <a:latin typeface="Times New Roman"/>
              </a:rPr>
              <a:t> </a:t>
            </a:r>
            <a:r>
              <a:rPr lang="cs-CZ" sz="4000" dirty="0" smtClean="0">
                <a:solidFill>
                  <a:srgbClr val="333333"/>
                </a:solidFill>
                <a:latin typeface="Times New Roman"/>
              </a:rPr>
              <a:t>593 035 048, </a:t>
            </a:r>
            <a:r>
              <a:rPr lang="cs-CZ" dirty="0">
                <a:solidFill>
                  <a:schemeClr val="tx1"/>
                </a:solidFill>
                <a:latin typeface="Times New Roman"/>
              </a:rPr>
              <a:t/>
            </a:r>
            <a:br>
              <a:rPr lang="cs-CZ" dirty="0">
                <a:solidFill>
                  <a:schemeClr val="tx1"/>
                </a:solidFill>
                <a:latin typeface="Times New Roman"/>
              </a:rPr>
            </a:br>
            <a:r>
              <a:rPr lang="cs-CZ" sz="4000" dirty="0">
                <a:solidFill>
                  <a:srgbClr val="333333"/>
                </a:solidFill>
                <a:latin typeface="Times New Roman"/>
              </a:rPr>
              <a:t>601 351 077</a:t>
            </a:r>
            <a:r>
              <a:rPr lang="cs-CZ" dirty="0">
                <a:solidFill>
                  <a:schemeClr val="tx1"/>
                </a:solidFill>
                <a:latin typeface="Arial"/>
              </a:rPr>
              <a:t/>
            </a:r>
            <a:br>
              <a:rPr lang="cs-CZ" dirty="0">
                <a:solidFill>
                  <a:schemeClr val="tx1"/>
                </a:solidFill>
                <a:latin typeface="Arial"/>
              </a:rPr>
            </a:br>
            <a:r>
              <a:rPr lang="cs-CZ" dirty="0">
                <a:solidFill>
                  <a:schemeClr val="tx1"/>
                </a:solidFill>
                <a:latin typeface="Arial"/>
              </a:rPr>
              <a:t/>
            </a:r>
            <a:br>
              <a:rPr lang="cs-CZ" dirty="0">
                <a:solidFill>
                  <a:schemeClr val="tx1"/>
                </a:solidFill>
                <a:latin typeface="Arial"/>
              </a:rPr>
            </a:br>
            <a:r>
              <a:rPr lang="cs-CZ" sz="4000" dirty="0">
                <a:solidFill>
                  <a:srgbClr val="31B4E6"/>
                </a:solidFill>
                <a:latin typeface="Times New Roman"/>
              </a:rPr>
              <a:t>e-mail:</a:t>
            </a:r>
            <a:r>
              <a:rPr lang="cs-CZ" sz="4000" dirty="0">
                <a:solidFill>
                  <a:srgbClr val="333333"/>
                </a:solidFill>
                <a:latin typeface="Times New Roman"/>
              </a:rPr>
              <a:t> </a:t>
            </a:r>
            <a:r>
              <a:rPr lang="cs-CZ" sz="4000" dirty="0">
                <a:solidFill>
                  <a:srgbClr val="000000"/>
                </a:solidFill>
                <a:latin typeface="Times New Roman"/>
                <a:hlinkClick r:id="rId3"/>
              </a:rPr>
              <a:t>chdfrantisek@seznam.cz</a:t>
            </a:r>
            <a:r>
              <a:rPr lang="cs-CZ" dirty="0">
                <a:solidFill>
                  <a:schemeClr val="tx1"/>
                </a:solidFill>
                <a:latin typeface="Times New Roman"/>
              </a:rPr>
              <a:t/>
            </a:r>
            <a:br>
              <a:rPr lang="cs-CZ" dirty="0">
                <a:solidFill>
                  <a:schemeClr val="tx1"/>
                </a:solidFill>
                <a:latin typeface="Times New Roman"/>
              </a:rPr>
            </a:br>
            <a:r>
              <a:rPr lang="cs-CZ" dirty="0">
                <a:solidFill>
                  <a:schemeClr val="tx1"/>
                </a:solidFill>
                <a:latin typeface="Times New Roman"/>
              </a:rPr>
              <a:t/>
            </a:r>
            <a:br>
              <a:rPr lang="cs-CZ" dirty="0">
                <a:solidFill>
                  <a:schemeClr val="tx1"/>
                </a:solidFill>
                <a:latin typeface="Times New Roman"/>
              </a:rPr>
            </a:br>
            <a:r>
              <a:rPr lang="cs-CZ" dirty="0">
                <a:solidFill>
                  <a:schemeClr val="tx1"/>
                </a:solidFill>
                <a:latin typeface="Times New Roman"/>
              </a:rPr>
              <a:t/>
            </a:r>
            <a:br>
              <a:rPr lang="cs-CZ" dirty="0">
                <a:solidFill>
                  <a:schemeClr val="tx1"/>
                </a:solidFill>
                <a:latin typeface="Times New Roman"/>
              </a:rPr>
            </a:br>
            <a:r>
              <a:rPr lang="cs-CZ" dirty="0">
                <a:solidFill>
                  <a:schemeClr val="tx1"/>
                </a:solidFill>
                <a:latin typeface="Times New Roman"/>
              </a:rPr>
              <a:t/>
            </a:r>
            <a:br>
              <a:rPr lang="cs-CZ" dirty="0">
                <a:solidFill>
                  <a:schemeClr val="tx1"/>
                </a:solidFill>
                <a:latin typeface="Times New Roman"/>
              </a:rPr>
            </a:br>
            <a:endParaRPr lang="cs-CZ" dirty="0">
              <a:solidFill>
                <a:schemeClr val="tx1"/>
              </a:solidFill>
              <a:latin typeface="Times New Roman"/>
            </a:endParaRPr>
          </a:p>
          <a:p>
            <a:endParaRPr lang="cs-CZ" dirty="0">
              <a:solidFill>
                <a:srgbClr val="333333"/>
              </a:solidFill>
              <a:latin typeface="Arial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133985" y="89631"/>
            <a:ext cx="4776548" cy="6371174"/>
          </a:xfrm>
        </p:spPr>
      </p:pic>
    </p:spTree>
    <p:extLst>
      <p:ext uri="{BB962C8B-B14F-4D97-AF65-F5344CB8AC3E}">
        <p14:creationId xmlns:p14="http://schemas.microsoft.com/office/powerpoint/2010/main" xmlns="" val="376452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25759" y="75862"/>
            <a:ext cx="5202079" cy="633128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/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 smtClean="0">
                <a:solidFill>
                  <a:schemeClr val="tx1"/>
                </a:solidFill>
              </a:rPr>
              <a:t/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cs-CZ" dirty="0" smtClean="0">
                <a:solidFill>
                  <a:schemeClr val="tx1"/>
                </a:solidFill>
              </a:rPr>
              <a:t/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cs-CZ" sz="4000" dirty="0" smtClean="0">
                <a:solidFill>
                  <a:srgbClr val="000000"/>
                </a:solidFill>
                <a:latin typeface="Times New Roman"/>
              </a:rPr>
              <a:t>K</a:t>
            </a:r>
            <a:r>
              <a:rPr lang="cs-CZ" sz="4000" dirty="0" smtClean="0">
                <a:solidFill>
                  <a:srgbClr val="000000"/>
                </a:solidFill>
                <a:latin typeface="Times New Roman"/>
              </a:rPr>
              <a:t>lienti </a:t>
            </a:r>
            <a:r>
              <a:rPr lang="cs-CZ" sz="4000" dirty="0" smtClean="0">
                <a:solidFill>
                  <a:srgbClr val="000000"/>
                </a:solidFill>
                <a:latin typeface="Times New Roman"/>
              </a:rPr>
              <a:t>n</a:t>
            </a:r>
            <a:r>
              <a:rPr lang="cs-CZ" sz="4000" dirty="0" smtClean="0">
                <a:solidFill>
                  <a:srgbClr val="000000"/>
                </a:solidFill>
                <a:latin typeface="Times New Roman"/>
              </a:rPr>
              <a:t>ašeho</a:t>
            </a:r>
            <a:r>
              <a:rPr lang="cs-CZ" sz="4000" dirty="0">
                <a:solidFill>
                  <a:srgbClr val="000000"/>
                </a:solidFill>
                <a:latin typeface="Times New Roman"/>
              </a:rPr>
              <a:t> </a:t>
            </a:r>
            <a:r>
              <a:rPr lang="cs-CZ" sz="4000" dirty="0" smtClean="0">
                <a:solidFill>
                  <a:srgbClr val="000000"/>
                </a:solidFill>
                <a:latin typeface="Times New Roman"/>
              </a:rPr>
              <a:t>Domova</a:t>
            </a:r>
            <a:r>
              <a:rPr lang="cs-CZ" sz="4000" dirty="0">
                <a:solidFill>
                  <a:srgbClr val="000000"/>
                </a:solidFill>
                <a:latin typeface="Times New Roman"/>
              </a:rPr>
              <a:t> </a:t>
            </a:r>
            <a:r>
              <a:rPr lang="cs-CZ" sz="4000" dirty="0" smtClean="0">
                <a:solidFill>
                  <a:srgbClr val="000000"/>
                </a:solidFill>
                <a:latin typeface="Times New Roman"/>
              </a:rPr>
              <a:t>mohou relaxovat či trávit čas se svými blízkými </a:t>
            </a:r>
            <a:r>
              <a:rPr lang="cs-CZ" sz="4000" dirty="0" smtClean="0">
                <a:solidFill>
                  <a:srgbClr val="000000"/>
                </a:solidFill>
                <a:latin typeface="Times New Roman"/>
              </a:rPr>
              <a:t>v </a:t>
            </a:r>
            <a:r>
              <a:rPr lang="cs-CZ" sz="4000" dirty="0" smtClean="0">
                <a:solidFill>
                  <a:srgbClr val="000000"/>
                </a:solidFill>
                <a:latin typeface="Times New Roman"/>
              </a:rPr>
              <a:t>zahradě Domova. </a:t>
            </a:r>
            <a:endParaRPr lang="cs-CZ" sz="4000" dirty="0">
              <a:solidFill>
                <a:srgbClr val="1D2129"/>
              </a:solidFill>
              <a:latin typeface="Helvetica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51728" y="28575"/>
            <a:ext cx="5100585" cy="681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911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77384" y="-66675"/>
            <a:ext cx="7500995" cy="1015352"/>
          </a:xfrm>
        </p:spPr>
        <p:txBody>
          <a:bodyPr>
            <a:noAutofit/>
          </a:bodyPr>
          <a:lstStyle/>
          <a:p>
            <a:r>
              <a:rPr lang="cs-CZ" sz="3200" dirty="0" smtClean="0">
                <a:solidFill>
                  <a:srgbClr val="000000"/>
                </a:solidFill>
                <a:latin typeface="Arial"/>
              </a:rPr>
              <a:t>Vstupní hala </a:t>
            </a:r>
            <a:r>
              <a:rPr lang="cs-CZ" sz="3200" dirty="0">
                <a:solidFill>
                  <a:srgbClr val="000000"/>
                </a:solidFill>
                <a:latin typeface="Arial"/>
              </a:rPr>
              <a:t>a výtah, kterým se pohodlně dostanete do 1. nebo 2. patra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4917" y="1003865"/>
            <a:ext cx="4355769" cy="587612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30888" y="1023702"/>
            <a:ext cx="4597400" cy="586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946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06813" y="0"/>
            <a:ext cx="8478050" cy="1281113"/>
          </a:xfrm>
        </p:spPr>
        <p:txBody>
          <a:bodyPr>
            <a:normAutofit/>
          </a:bodyPr>
          <a:lstStyle/>
          <a:p>
            <a:pPr algn="ctr"/>
            <a:r>
              <a:rPr lang="cs-CZ" sz="7200" u="sng" dirty="0">
                <a:solidFill>
                  <a:srgbClr val="000000"/>
                </a:solidFill>
                <a:latin typeface="Times New Roman"/>
              </a:rPr>
              <a:t>Pokoje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12979" y="1362075"/>
            <a:ext cx="6084260" cy="5238392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cs-CZ" sz="4000" dirty="0">
                <a:solidFill>
                  <a:srgbClr val="333333"/>
                </a:solidFill>
                <a:latin typeface="Times New Roman"/>
              </a:rPr>
              <a:t>V našem Domově máte na výběr z jedno nebo dvoulůžkových pokojů s vlastním příslušenstvím (WC, sprcha)</a:t>
            </a:r>
          </a:p>
          <a:p>
            <a:pPr marL="0" indent="0">
              <a:buNone/>
            </a:pPr>
            <a:endParaRPr lang="cs-CZ" sz="4000" dirty="0">
              <a:solidFill>
                <a:srgbClr val="333333"/>
              </a:solidFill>
              <a:latin typeface="Times New Roman"/>
            </a:endParaRPr>
          </a:p>
          <a:p>
            <a:r>
              <a:rPr lang="cs-CZ" sz="4000" dirty="0">
                <a:solidFill>
                  <a:srgbClr val="333333"/>
                </a:solidFill>
                <a:latin typeface="Times New Roman"/>
              </a:rPr>
              <a:t>V každém pokoji je malá kuchyňská linka, elektrický vařič, chladnička, telefon</a:t>
            </a:r>
          </a:p>
          <a:p>
            <a:pPr marL="0" indent="0">
              <a:buNone/>
            </a:pPr>
            <a:endParaRPr lang="cs-CZ" sz="4000" dirty="0">
              <a:solidFill>
                <a:srgbClr val="333333"/>
              </a:solidFill>
              <a:latin typeface="Times New Roman"/>
            </a:endParaRPr>
          </a:p>
          <a:p>
            <a:r>
              <a:rPr lang="cs-CZ" sz="4000" dirty="0">
                <a:solidFill>
                  <a:srgbClr val="333333"/>
                </a:solidFill>
                <a:latin typeface="Times New Roman"/>
              </a:rPr>
              <a:t>Součástí vybavení pokojů jsou vestavěné skříně</a:t>
            </a:r>
          </a:p>
          <a:p>
            <a:pPr marL="0" indent="0">
              <a:buNone/>
            </a:pPr>
            <a:endParaRPr lang="cs-CZ" sz="4000" dirty="0">
              <a:solidFill>
                <a:srgbClr val="333333"/>
              </a:solidFill>
              <a:latin typeface="Times New Roman"/>
            </a:endParaRPr>
          </a:p>
          <a:p>
            <a:r>
              <a:rPr lang="cs-CZ" sz="4000" dirty="0">
                <a:solidFill>
                  <a:srgbClr val="333333"/>
                </a:solidFill>
                <a:latin typeface="Times New Roman"/>
              </a:rPr>
              <a:t>Pokoj lze doplnit vlastním nábytkem </a:t>
            </a:r>
            <a:r>
              <a:rPr lang="cs-CZ" sz="4000" dirty="0" smtClean="0">
                <a:solidFill>
                  <a:srgbClr val="333333"/>
                </a:solidFill>
                <a:latin typeface="Times New Roman"/>
              </a:rPr>
              <a:t>klienta, </a:t>
            </a:r>
            <a:r>
              <a:rPr lang="cs-CZ" sz="4000" dirty="0">
                <a:solidFill>
                  <a:srgbClr val="333333"/>
                </a:solidFill>
                <a:latin typeface="Times New Roman"/>
              </a:rPr>
              <a:t>obrázky, květinami</a:t>
            </a:r>
            <a:r>
              <a:rPr lang="cs-CZ" sz="4000" dirty="0" smtClean="0">
                <a:solidFill>
                  <a:srgbClr val="333333"/>
                </a:solidFill>
                <a:latin typeface="Times New Roman"/>
              </a:rPr>
              <a:t>.</a:t>
            </a:r>
            <a:endParaRPr lang="cs-CZ" sz="4000" dirty="0">
              <a:solidFill>
                <a:srgbClr val="333333"/>
              </a:solidFill>
              <a:latin typeface="Times New Roman"/>
            </a:endParaRP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40015"/>
            <a:ext cx="5328518" cy="710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8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7866" y="118118"/>
            <a:ext cx="4791955" cy="638683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22968" y="93540"/>
            <a:ext cx="4982284" cy="642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894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85165" y="0"/>
            <a:ext cx="7008721" cy="2572088"/>
          </a:xfrm>
        </p:spPr>
        <p:txBody>
          <a:bodyPr>
            <a:normAutofit fontScale="90000"/>
          </a:bodyPr>
          <a:lstStyle/>
          <a:p>
            <a:r>
              <a:rPr lang="cs-CZ" sz="4000" dirty="0">
                <a:solidFill>
                  <a:srgbClr val="000000"/>
                </a:solidFill>
                <a:latin typeface="Times New Roman"/>
              </a:rPr>
              <a:t>Na každém pokoji se také nachází signalizační zařízení s výstupem v </a:t>
            </a:r>
            <a:r>
              <a:rPr lang="cs-CZ" sz="4000" dirty="0" smtClean="0">
                <a:solidFill>
                  <a:srgbClr val="000000"/>
                </a:solidFill>
                <a:latin typeface="Times New Roman"/>
              </a:rPr>
              <a:t>kanceláři Domova.</a:t>
            </a:r>
            <a:r>
              <a:rPr lang="cs-CZ" sz="4000" dirty="0">
                <a:solidFill>
                  <a:schemeClr val="tx1"/>
                </a:solidFill>
                <a:latin typeface="Times New Roman"/>
              </a:rPr>
              <a:t/>
            </a:r>
            <a:br>
              <a:rPr lang="cs-CZ" sz="4000" dirty="0">
                <a:solidFill>
                  <a:schemeClr val="tx1"/>
                </a:solidFill>
                <a:latin typeface="Times New Roman"/>
              </a:rPr>
            </a:br>
            <a:r>
              <a:rPr lang="cs-CZ" sz="4000" dirty="0">
                <a:solidFill>
                  <a:schemeClr val="tx1"/>
                </a:solidFill>
                <a:latin typeface="Times New Roman"/>
              </a:rPr>
              <a:t/>
            </a:r>
            <a:br>
              <a:rPr lang="cs-CZ" sz="4000" dirty="0">
                <a:solidFill>
                  <a:schemeClr val="tx1"/>
                </a:solidFill>
                <a:latin typeface="Times New Roman"/>
              </a:rPr>
            </a:br>
            <a:r>
              <a:rPr lang="cs-CZ" sz="4000" dirty="0">
                <a:solidFill>
                  <a:schemeClr val="tx1"/>
                </a:solidFill>
                <a:latin typeface="Times New Roman"/>
              </a:rPr>
              <a:t/>
            </a:r>
            <a:br>
              <a:rPr lang="cs-CZ" sz="4000" dirty="0">
                <a:solidFill>
                  <a:schemeClr val="tx1"/>
                </a:solidFill>
                <a:latin typeface="Times New Roman"/>
              </a:rPr>
            </a:br>
            <a:r>
              <a:rPr lang="cs-CZ" sz="4000" dirty="0">
                <a:solidFill>
                  <a:schemeClr val="tx1"/>
                </a:solidFill>
                <a:latin typeface="Times New Roman"/>
              </a:rPr>
              <a:t/>
            </a:r>
            <a:br>
              <a:rPr lang="cs-CZ" sz="4000" dirty="0">
                <a:solidFill>
                  <a:schemeClr val="tx1"/>
                </a:solidFill>
                <a:latin typeface="Times New Roman"/>
              </a:rPr>
            </a:br>
            <a:r>
              <a:rPr lang="cs-CZ" sz="4000" dirty="0">
                <a:solidFill>
                  <a:srgbClr val="000000"/>
                </a:solidFill>
                <a:latin typeface="Times New Roman"/>
              </a:rPr>
              <a:t>Naše </a:t>
            </a:r>
            <a:r>
              <a:rPr lang="cs-CZ" sz="4000" dirty="0" smtClean="0">
                <a:solidFill>
                  <a:srgbClr val="000000"/>
                </a:solidFill>
                <a:latin typeface="Times New Roman"/>
              </a:rPr>
              <a:t>pracovnice </a:t>
            </a:r>
            <a:r>
              <a:rPr lang="cs-CZ" sz="4000" dirty="0">
                <a:solidFill>
                  <a:srgbClr val="000000"/>
                </a:solidFill>
                <a:latin typeface="Times New Roman"/>
              </a:rPr>
              <a:t>Vám budou poskytovat odbornou zdravotní, ošetřovatelskou a sociální péči.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151621" cy="686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253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0931" y="1409700"/>
            <a:ext cx="5697538" cy="3923794"/>
          </a:xfrm>
        </p:spPr>
        <p:txBody>
          <a:bodyPr>
            <a:normAutofit/>
          </a:bodyPr>
          <a:lstStyle/>
          <a:p>
            <a:pPr algn="ctr"/>
            <a:r>
              <a:rPr lang="cs-CZ" sz="4000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cs-CZ" sz="4000" dirty="0" smtClean="0">
                <a:solidFill>
                  <a:srgbClr val="000000"/>
                </a:solidFill>
                <a:latin typeface="Times New Roman"/>
              </a:rPr>
            </a:br>
            <a:r>
              <a:rPr lang="cs-CZ" sz="4000" dirty="0" smtClean="0">
                <a:solidFill>
                  <a:srgbClr val="000000"/>
                </a:solidFill>
                <a:latin typeface="Times New Roman"/>
              </a:rPr>
              <a:t>Sociální pracovnice Domova</a:t>
            </a:r>
            <a:br>
              <a:rPr lang="cs-CZ" sz="4000" dirty="0" smtClean="0">
                <a:solidFill>
                  <a:srgbClr val="000000"/>
                </a:solidFill>
                <a:latin typeface="Times New Roman"/>
              </a:rPr>
            </a:br>
            <a:r>
              <a:rPr lang="cs-CZ" sz="40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cs-CZ" sz="4000" dirty="0">
                <a:solidFill>
                  <a:srgbClr val="000000"/>
                </a:solidFill>
                <a:latin typeface="Times New Roman"/>
              </a:rPr>
              <a:t>Mgr. Michaela </a:t>
            </a:r>
            <a:r>
              <a:rPr lang="cs-CZ" sz="4000" dirty="0" err="1">
                <a:solidFill>
                  <a:srgbClr val="000000"/>
                </a:solidFill>
                <a:latin typeface="Times New Roman"/>
              </a:rPr>
              <a:t>Mičová</a:t>
            </a:r>
            <a:endParaRPr lang="cs-CZ" sz="4000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42025" y="0"/>
            <a:ext cx="5327650" cy="686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5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43859" y="228600"/>
            <a:ext cx="8053513" cy="1784135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000000"/>
                </a:solidFill>
                <a:latin typeface="Times New Roman"/>
              </a:rPr>
              <a:t>Zdravotní sestra je Vám k dispozici vždy v pracovní dny do 15:00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2091" y="1606062"/>
            <a:ext cx="6862454" cy="525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315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ébla">
  <a:themeElements>
    <a:clrScheme name="Stébla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Stébla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tébl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194</Words>
  <Application>Microsoft Office PowerPoint</Application>
  <PresentationFormat>Vlastní</PresentationFormat>
  <Paragraphs>41</Paragraphs>
  <Slides>16</Slides>
  <Notes>15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7" baseType="lpstr">
      <vt:lpstr>Stébla</vt:lpstr>
      <vt:lpstr>Dovolte nám, abychom Vám představili Domov  pokojného stáří sv. Františka</vt:lpstr>
      <vt:lpstr>Najdete nás na ulici Farská 301,ve Starém Bohumíně   Tel. číslo: 593 035 048,  601 351 077  e-mail: chdfrantisek@seznam.cz     </vt:lpstr>
      <vt:lpstr>   Klienti našeho Domova mohou relaxovat či trávit čas se svými blízkými v zahradě Domova. </vt:lpstr>
      <vt:lpstr>Vstupní hala a výtah, kterým se pohodlně dostanete do 1. nebo 2. patra</vt:lpstr>
      <vt:lpstr>Pokoje</vt:lpstr>
      <vt:lpstr>Snímek 6</vt:lpstr>
      <vt:lpstr>Na každém pokoji se také nachází signalizační zařízení s výstupem v kanceláři Domova.    Naše pracovnice Vám budou poskytovat odbornou zdravotní, ošetřovatelskou a sociální péči.</vt:lpstr>
      <vt:lpstr> Sociální pracovnice Domova  Mgr. Michaela Mičová</vt:lpstr>
      <vt:lpstr>Zdravotní sestra je Vám k dispozici vždy v pracovní dny do 15:00</vt:lpstr>
      <vt:lpstr>Stravování domova</vt:lpstr>
      <vt:lpstr>Jídelna a kuchyně, kde pro vás připravujeme snídaně, odpolední svačiny a večeře</vt:lpstr>
      <vt:lpstr>Pohybové civčení</vt:lpstr>
      <vt:lpstr>Snímek 13</vt:lpstr>
      <vt:lpstr>Používáme nejrůznější pomůcky, například tento elektrický zvedák</vt:lpstr>
      <vt:lpstr>Zde se staráme o vaše prádlo</vt:lpstr>
      <vt:lpstr>Náš Domov také nabízí různé možnosti využití volného času klientů a také pořádáme pravidelné kulturní a společenské akce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Dovolte nám, abychom Vás přivítali v prezentaci našeho Domova pokojného stáří sv. Františka</dc:title>
  <dc:creator/>
  <cp:lastModifiedBy/>
  <cp:revision>4</cp:revision>
  <dcterms:created xsi:type="dcterms:W3CDTF">2012-08-16T00:56:33Z</dcterms:created>
  <dcterms:modified xsi:type="dcterms:W3CDTF">2017-09-05T13:02:54Z</dcterms:modified>
</cp:coreProperties>
</file>